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9"/>
  </p:notesMasterIdLst>
  <p:sldIdLst>
    <p:sldId id="256" r:id="rId2"/>
    <p:sldId id="373" r:id="rId3"/>
    <p:sldId id="374" r:id="rId4"/>
    <p:sldId id="436" r:id="rId5"/>
    <p:sldId id="529" r:id="rId6"/>
    <p:sldId id="479" r:id="rId7"/>
    <p:sldId id="480" r:id="rId8"/>
    <p:sldId id="481" r:id="rId9"/>
    <p:sldId id="528" r:id="rId10"/>
    <p:sldId id="482" r:id="rId11"/>
    <p:sldId id="483" r:id="rId12"/>
    <p:sldId id="484" r:id="rId13"/>
    <p:sldId id="485" r:id="rId14"/>
    <p:sldId id="486" r:id="rId15"/>
    <p:sldId id="487" r:id="rId16"/>
    <p:sldId id="488" r:id="rId17"/>
    <p:sldId id="489" r:id="rId18"/>
    <p:sldId id="490" r:id="rId19"/>
    <p:sldId id="491" r:id="rId20"/>
    <p:sldId id="492" r:id="rId21"/>
    <p:sldId id="493" r:id="rId22"/>
    <p:sldId id="522" r:id="rId23"/>
    <p:sldId id="494" r:id="rId24"/>
    <p:sldId id="495" r:id="rId25"/>
    <p:sldId id="497" r:id="rId26"/>
    <p:sldId id="496" r:id="rId27"/>
    <p:sldId id="498" r:id="rId28"/>
    <p:sldId id="499" r:id="rId29"/>
    <p:sldId id="500" r:id="rId30"/>
    <p:sldId id="502" r:id="rId31"/>
    <p:sldId id="503" r:id="rId32"/>
    <p:sldId id="504" r:id="rId33"/>
    <p:sldId id="505" r:id="rId34"/>
    <p:sldId id="506" r:id="rId35"/>
    <p:sldId id="507" r:id="rId36"/>
    <p:sldId id="508" r:id="rId37"/>
    <p:sldId id="509" r:id="rId38"/>
    <p:sldId id="510" r:id="rId39"/>
    <p:sldId id="511" r:id="rId40"/>
    <p:sldId id="512" r:id="rId41"/>
    <p:sldId id="513" r:id="rId42"/>
    <p:sldId id="514" r:id="rId43"/>
    <p:sldId id="515" r:id="rId44"/>
    <p:sldId id="516" r:id="rId45"/>
    <p:sldId id="517" r:id="rId46"/>
    <p:sldId id="518" r:id="rId47"/>
    <p:sldId id="519" r:id="rId48"/>
    <p:sldId id="520" r:id="rId49"/>
    <p:sldId id="521" r:id="rId50"/>
    <p:sldId id="523" r:id="rId51"/>
    <p:sldId id="526" r:id="rId52"/>
    <p:sldId id="527" r:id="rId53"/>
    <p:sldId id="524" r:id="rId54"/>
    <p:sldId id="525" r:id="rId55"/>
    <p:sldId id="274" r:id="rId56"/>
    <p:sldId id="346" r:id="rId57"/>
    <p:sldId id="297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150" d="100"/>
          <a:sy n="150" d="100"/>
        </p:scale>
        <p:origin x="144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14 -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Static methods do work but are not connected to objects</a:t>
            </a:r>
          </a:p>
          <a:p>
            <a:r>
              <a:rPr lang="en-US" dirty="0"/>
              <a:t>Reference types are arrows to objects</a:t>
            </a:r>
          </a:p>
          <a:p>
            <a:pPr lvl="1"/>
            <a:r>
              <a:rPr lang="en-US" dirty="0"/>
              <a:t>More than one arrow can point at a single object</a:t>
            </a:r>
          </a:p>
          <a:p>
            <a:r>
              <a:rPr lang="en-US" dirty="0"/>
              <a:t>Objects contain</a:t>
            </a:r>
          </a:p>
          <a:p>
            <a:pPr lvl="1"/>
            <a:r>
              <a:rPr lang="en-US" dirty="0"/>
              <a:t>Members</a:t>
            </a:r>
          </a:p>
          <a:p>
            <a:pPr lvl="1"/>
            <a:r>
              <a:rPr lang="en-US" dirty="0"/>
              <a:t>Methods</a:t>
            </a:r>
          </a:p>
          <a:p>
            <a:r>
              <a:rPr lang="en-US" dirty="0"/>
              <a:t>Objects should be compared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b="1" dirty="0"/>
              <a:t>()</a:t>
            </a:r>
            <a:r>
              <a:rPr lang="en-US" dirty="0"/>
              <a:t> method instead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</a:p>
          <a:p>
            <a:r>
              <a:rPr lang="en-US" b="1" dirty="0"/>
              <a:t>Notable exception:</a:t>
            </a:r>
            <a:r>
              <a:rPr lang="en-US" dirty="0"/>
              <a:t> comparing objects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/>
              <a:t> can make sense when working with a linked list, since we might care whether or not two references point at the same thing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2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addition to holding static methods, classes are template for objects</a:t>
            </a:r>
          </a:p>
          <a:p>
            <a:r>
              <a:rPr lang="en-US" dirty="0"/>
              <a:t>Members (data) are usually private </a:t>
            </a:r>
          </a:p>
          <a:p>
            <a:r>
              <a:rPr lang="en-US" dirty="0"/>
              <a:t>Methods (actions) are usually public</a:t>
            </a:r>
          </a:p>
          <a:p>
            <a:r>
              <a:rPr lang="en-US" dirty="0"/>
              <a:t>Special kinds of methods:</a:t>
            </a:r>
          </a:p>
          <a:p>
            <a:pPr lvl="1"/>
            <a:r>
              <a:rPr lang="en-US" dirty="0"/>
              <a:t>Constructors specify how an object should be initialized</a:t>
            </a:r>
          </a:p>
          <a:p>
            <a:pPr lvl="1"/>
            <a:r>
              <a:rPr lang="en-US" dirty="0" err="1"/>
              <a:t>Accessors</a:t>
            </a:r>
            <a:r>
              <a:rPr lang="en-US" dirty="0"/>
              <a:t> (getters) specify how an object can give back information</a:t>
            </a:r>
          </a:p>
          <a:p>
            <a:pPr lvl="1"/>
            <a:r>
              <a:rPr lang="en-US" dirty="0" err="1"/>
              <a:t>Mutators</a:t>
            </a:r>
            <a:r>
              <a:rPr lang="en-US" dirty="0"/>
              <a:t> (setters) specify how an object changes data inside itself</a:t>
            </a:r>
          </a:p>
          <a:p>
            <a:r>
              <a:rPr lang="en-US" dirty="0"/>
              <a:t>Static variables live in the class, not in an object (and shouldn't be used)</a:t>
            </a:r>
          </a:p>
          <a:p>
            <a:pPr lvl="1"/>
            <a:r>
              <a:rPr lang="en-US" dirty="0"/>
              <a:t>Unless they are constant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7982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An </a:t>
            </a:r>
            <a:r>
              <a:rPr lang="en-US" dirty="0" err="1"/>
              <a:t>enum</a:t>
            </a:r>
            <a:r>
              <a:rPr lang="en-US" dirty="0"/>
              <a:t> is a special kind of class that has pre-defined constant objects</a:t>
            </a:r>
          </a:p>
          <a:p>
            <a:r>
              <a:rPr lang="en-US" dirty="0"/>
              <a:t>These objects are intended to represent a fixed collection of named things: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Individual days can be referenced like static variables: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Day.MONDAY</a:t>
            </a:r>
            <a:r>
              <a:rPr lang="en-US" dirty="0"/>
              <a:t> 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Day.FRIDAY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Since </a:t>
            </a:r>
            <a:r>
              <a:rPr lang="en-US" dirty="0" err="1"/>
              <a:t>enum</a:t>
            </a:r>
            <a:r>
              <a:rPr lang="en-US" dirty="0"/>
              <a:t> values are constants, it's convention to name them in ALL CAPS</a:t>
            </a:r>
          </a:p>
          <a:p>
            <a:r>
              <a:rPr lang="en-US" dirty="0"/>
              <a:t>In addition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values, </a:t>
            </a:r>
            <a:r>
              <a:rPr lang="en-US" dirty="0" err="1"/>
              <a:t>enums</a:t>
            </a:r>
            <a:r>
              <a:rPr lang="en-US" dirty="0"/>
              <a:t> can be used for cases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dirty="0"/>
              <a:t> statements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90800"/>
            <a:ext cx="10972800" cy="1600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Day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SUNDAY, MONDAY, TUESDAY, WEDNESDAY, THURSDAY, FRIDAY, SATURDAY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770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organize classes, they are often inside of packages</a:t>
            </a:r>
          </a:p>
          <a:p>
            <a:r>
              <a:rPr lang="en-US" dirty="0"/>
              <a:t>This approach allows to tell the difference between two different classes with the same name that are in </a:t>
            </a:r>
            <a:r>
              <a:rPr lang="en-US"/>
              <a:t>different libraries</a:t>
            </a:r>
          </a:p>
          <a:p>
            <a:r>
              <a:rPr lang="en-US"/>
              <a:t>Packages </a:t>
            </a:r>
            <a:r>
              <a:rPr lang="en-US" dirty="0"/>
              <a:t>correspond to folders with the same names</a:t>
            </a:r>
          </a:p>
          <a:p>
            <a:r>
              <a:rPr lang="en-US" dirty="0"/>
              <a:t>Most packages are inside of other packages</a:t>
            </a:r>
          </a:p>
          <a:p>
            <a:r>
              <a:rPr lang="en-US" dirty="0"/>
              <a:t>The default package (no package) should not be used for professional programming</a:t>
            </a:r>
          </a:p>
          <a:p>
            <a:r>
              <a:rPr lang="en-US" dirty="0"/>
              <a:t>To use classes from other packages, import them: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/>
              <a:t> or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.*;</a:t>
            </a:r>
          </a:p>
        </p:txBody>
      </p:sp>
    </p:spTree>
    <p:extLst>
      <p:ext uri="{BB962C8B-B14F-4D97-AF65-F5344CB8AC3E}">
        <p14:creationId xmlns:p14="http://schemas.microsoft.com/office/powerpoint/2010/main" val="81960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90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basics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b="1" dirty="0"/>
              <a:t>interface</a:t>
            </a:r>
            <a:r>
              <a:rPr lang="en-US" dirty="0"/>
              <a:t> is a set of methods which a class must have</a:t>
            </a:r>
          </a:p>
          <a:p>
            <a:r>
              <a:rPr lang="en-US" b="1" dirty="0"/>
              <a:t>Implementing</a:t>
            </a:r>
            <a:r>
              <a:rPr lang="en-US" dirty="0"/>
              <a:t> an interface means making a promise to define each of the listed methods</a:t>
            </a:r>
          </a:p>
          <a:p>
            <a:r>
              <a:rPr lang="en-US" dirty="0"/>
              <a:t>It can do what it wants inside the body of each method, but it </a:t>
            </a:r>
            <a:r>
              <a:rPr lang="en-US" b="1" dirty="0"/>
              <a:t>must</a:t>
            </a:r>
            <a:r>
              <a:rPr lang="en-US" dirty="0"/>
              <a:t> have them to compile</a:t>
            </a:r>
          </a:p>
          <a:p>
            <a:r>
              <a:rPr lang="en-US" dirty="0"/>
              <a:t>A class can implement as many interfaces as it wants</a:t>
            </a:r>
          </a:p>
        </p:txBody>
      </p:sp>
    </p:spTree>
    <p:extLst>
      <p:ext uri="{BB962C8B-B14F-4D97-AF65-F5344CB8AC3E}">
        <p14:creationId xmlns:p14="http://schemas.microsoft.com/office/powerpoint/2010/main" val="309073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492008"/>
          </a:xfrm>
        </p:spPr>
        <p:txBody>
          <a:bodyPr>
            <a:normAutofit/>
          </a:bodyPr>
          <a:lstStyle/>
          <a:p>
            <a:r>
              <a:rPr lang="en-US" dirty="0"/>
              <a:t>An interface looks a lot like a class, but all its methods are generally empty</a:t>
            </a:r>
          </a:p>
          <a:p>
            <a:r>
              <a:rPr lang="en-US" dirty="0"/>
              <a:t>Interfaces have no members except for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final</a:t>
            </a:r>
            <a:r>
              <a:rPr lang="en-US" dirty="0"/>
              <a:t>) constants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343400"/>
            <a:ext cx="10972800" cy="2209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Guitarist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strumChord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(Chord chord);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playMelody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(Melody notes);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4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Many interfaces only have a single method</a:t>
            </a:r>
          </a:p>
          <a:p>
            <a:r>
              <a:rPr lang="en-US" dirty="0"/>
              <a:t>Consider the following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implement this interface, a class must:</a:t>
            </a:r>
          </a:p>
          <a:p>
            <a:pPr lvl="1"/>
            <a:r>
              <a:rPr lang="en-US" dirty="0"/>
              <a:t>State that it implements the interface</a:t>
            </a:r>
          </a:p>
          <a:p>
            <a:pPr lvl="1"/>
            <a:r>
              <a:rPr lang="en-US" dirty="0"/>
              <a:t>Have a public, non-static method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makeNoise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that takes no parameters and returns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1676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98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5108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Here are classes that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NoiseMaker</a:t>
            </a:r>
            <a:r>
              <a:rPr lang="en-US" dirty="0"/>
              <a:t>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362200"/>
            <a:ext cx="109728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Pig 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"Grunt!"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Explosion 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"BOOM!"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Wind 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NoiseMaker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1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Woosh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61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of Java 8, interfaces can also have default methods</a:t>
            </a:r>
          </a:p>
          <a:p>
            <a:r>
              <a:rPr lang="en-US" dirty="0"/>
              <a:t>The interface expects you to implement these methods, but if you don't, a default implementation is provided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895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Punchable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wantsPunch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Default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getPunched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(Punch punch);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Abstract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77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JUnit test examples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can extend other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Like classes, you can use inheritance to extend an interface</a:t>
            </a:r>
          </a:p>
          <a:p>
            <a:r>
              <a:rPr lang="en-US" dirty="0"/>
              <a:t>When you do so, the child interface gets all of the required methods from the parent interface</a:t>
            </a:r>
          </a:p>
          <a:p>
            <a:r>
              <a:rPr lang="en-US" dirty="0"/>
              <a:t>It can also reference the constants and static methods within the parent interface</a:t>
            </a:r>
          </a:p>
          <a:p>
            <a:r>
              <a:rPr lang="en-US" dirty="0"/>
              <a:t>Consider the following interface: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Defender {	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blockWithShield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(Attack attack);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5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can make a child interface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Defender</a:t>
            </a:r>
            <a:r>
              <a:rPr lang="en-US" dirty="0"/>
              <a:t> using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dirty="0"/>
              <a:t> keyword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interface contains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blockWithShield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abstract method as well as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parryWithKatana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abstract method</a:t>
            </a:r>
          </a:p>
          <a:p>
            <a:r>
              <a:rPr lang="en-US" dirty="0"/>
              <a:t>A class that implements this interface must have both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956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NinjaDefender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Defender {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parryWithKatana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(Attack attack);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7101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19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inheritance is to take one class and generate a child class</a:t>
            </a:r>
          </a:p>
          <a:p>
            <a:r>
              <a:rPr lang="en-US" dirty="0"/>
              <a:t>This child class has everything that the parent class has (members and methods)</a:t>
            </a:r>
          </a:p>
          <a:p>
            <a:r>
              <a:rPr lang="en-US" dirty="0"/>
              <a:t>But you can also add more functionality to the child</a:t>
            </a:r>
          </a:p>
          <a:p>
            <a:r>
              <a:rPr lang="en-US" dirty="0"/>
              <a:t>The child can be considered to be a </a:t>
            </a:r>
            <a:r>
              <a:rPr lang="en-US" b="1" dirty="0"/>
              <a:t>specialized</a:t>
            </a:r>
            <a:r>
              <a:rPr lang="en-US" dirty="0"/>
              <a:t> version of the parent</a:t>
            </a:r>
          </a:p>
        </p:txBody>
      </p:sp>
    </p:spTree>
    <p:extLst>
      <p:ext uri="{BB962C8B-B14F-4D97-AF65-F5344CB8AC3E}">
        <p14:creationId xmlns:p14="http://schemas.microsoft.com/office/powerpoint/2010/main" val="216351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Subclass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respects the subclass relationship</a:t>
            </a:r>
          </a:p>
          <a:p>
            <a:r>
              <a:rPr lang="en-US" dirty="0"/>
              <a:t>If you have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reference, you can store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object in that reference</a:t>
            </a:r>
          </a:p>
          <a:p>
            <a:r>
              <a:rPr lang="en-US" dirty="0"/>
              <a:t>A subclass (in this case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) is a more specific version of the </a:t>
            </a:r>
            <a:r>
              <a:rPr lang="en-US" dirty="0" err="1"/>
              <a:t>superclass</a:t>
            </a:r>
            <a:r>
              <a:rPr lang="en-US" dirty="0"/>
              <a:t>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)</a:t>
            </a:r>
          </a:p>
          <a:p>
            <a:r>
              <a:rPr lang="en-US" dirty="0"/>
              <a:t>For this reason, you can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anywhere you can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r>
              <a:rPr lang="en-US" dirty="0"/>
              <a:t>You </a:t>
            </a:r>
            <a:r>
              <a:rPr lang="en-US" b="1" dirty="0"/>
              <a:t>cannot</a:t>
            </a:r>
            <a:r>
              <a:rPr lang="en-US" dirty="0"/>
              <a:t>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anywhere you would use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</a:p>
        </p:txBody>
      </p:sp>
    </p:spTree>
    <p:extLst>
      <p:ext uri="{BB962C8B-B14F-4D97-AF65-F5344CB8AC3E}">
        <p14:creationId xmlns:p14="http://schemas.microsoft.com/office/powerpoint/2010/main" val="190956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a </a:t>
            </a:r>
            <a:r>
              <a:rPr lang="en-US" dirty="0" err="1"/>
              <a:t>superclass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dirty="0"/>
              <a:t> keyword to create a subclass from a superclass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can do everything that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can, plus more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Vehicle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 model;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Car(String s) { model = s;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model;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startEngine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Vrooooom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6798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Subclass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970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long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is a subclass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, we can store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in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reference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Even in an array is fine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Storing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into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doesn't work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7432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Vehicle v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Car(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"Lancer Evolution"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okay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114800"/>
            <a:ext cx="10972800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Vehicle[] vehicles = </a:t>
            </a:r>
            <a:r>
              <a:rPr lang="en-US" sz="27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 Vehicle[100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vehicles.length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vehicles[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RocketShip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cool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58674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 c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Vehicle(); 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gives error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86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child class has to create a version of the parent class "inside" itself</a:t>
            </a:r>
          </a:p>
          <a:p>
            <a:r>
              <a:rPr lang="en-US" dirty="0"/>
              <a:t>Consequently, the first line of a child class constructor is reserved for a call to the parent constructor</a:t>
            </a:r>
          </a:p>
          <a:p>
            <a:r>
              <a:rPr lang="en-US" dirty="0"/>
              <a:t>If the parent has a default constructor (with no arguments), no call is necessary</a:t>
            </a:r>
          </a:p>
          <a:p>
            <a:r>
              <a:rPr lang="en-US" dirty="0"/>
              <a:t>Otherwise, a call to the parent constructor </a:t>
            </a:r>
            <a:r>
              <a:rPr lang="en-US" b="1" dirty="0"/>
              <a:t>must</a:t>
            </a:r>
            <a:r>
              <a:rPr lang="en-US" dirty="0"/>
              <a:t> be made by using the keyword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dirty="0"/>
              <a:t>, followed by parentheses and the arguments passed to the parent constructor</a:t>
            </a:r>
          </a:p>
        </p:txBody>
      </p:sp>
    </p:spTree>
    <p:extLst>
      <p:ext uri="{BB962C8B-B14F-4D97-AF65-F5344CB8AC3E}">
        <p14:creationId xmlns:p14="http://schemas.microsoft.com/office/powerpoint/2010/main" val="382445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FoieGras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FoieGras</a:t>
            </a:r>
            <a:r>
              <a:rPr lang="en-US" dirty="0"/>
              <a:t> class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/>
              <a:t> and consequently must call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/>
              <a:t> constructor as the first thing in its constructor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FoieGras</a:t>
            </a:r>
            <a:r>
              <a:rPr lang="en-US" dirty="0"/>
              <a:t> constructor can be completely different from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/>
              <a:t> constructor as long as it calls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/>
              <a:t> constructor correctly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971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FoieGras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Food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grams;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FoieGras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grams)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"Foie Gras"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462*grams/100);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.grams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grams;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342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 keyword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addition to public and private modifiers,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 keyword is meaningful in the context of inheritance</a:t>
            </a:r>
          </a:p>
          <a:p>
            <a:pPr lvl="1"/>
            <a:r>
              <a:rPr lang="en-US" dirty="0"/>
              <a:t>Methods and members that 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 can be accessed by any code</a:t>
            </a:r>
          </a:p>
          <a:p>
            <a:pPr lvl="1"/>
            <a:r>
              <a:rPr lang="en-US" dirty="0"/>
              <a:t>Methods and members that 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 can only be accessed by methods from the same class</a:t>
            </a:r>
          </a:p>
          <a:p>
            <a:pPr lvl="1"/>
            <a:r>
              <a:rPr lang="en-US" dirty="0"/>
              <a:t>Methods and members that 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 can be accessed by code in the same package and by methods of any classes that inherit from the class</a:t>
            </a:r>
          </a:p>
          <a:p>
            <a:r>
              <a:rPr lang="en-US" dirty="0"/>
              <a:t>Hard-core OOP people dislike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 keyword since it allows child classes to fiddle with stuff that they probably shouldn't</a:t>
            </a:r>
          </a:p>
        </p:txBody>
      </p:sp>
    </p:spTree>
    <p:extLst>
      <p:ext uri="{BB962C8B-B14F-4D97-AF65-F5344CB8AC3E}">
        <p14:creationId xmlns:p14="http://schemas.microsoft.com/office/powerpoint/2010/main" val="26034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to existing classes is nice…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want to do more than add</a:t>
            </a:r>
          </a:p>
          <a:p>
            <a:r>
              <a:rPr lang="en-US" dirty="0"/>
              <a:t>You want to change a method to do something different</a:t>
            </a:r>
          </a:p>
          <a:p>
            <a:r>
              <a:rPr lang="en-US" dirty="0"/>
              <a:t>You can write a method in a child class that has the same name as a method in a parent class</a:t>
            </a:r>
          </a:p>
          <a:p>
            <a:r>
              <a:rPr lang="en-US" dirty="0"/>
              <a:t>The child version of the method will always get called</a:t>
            </a:r>
          </a:p>
          <a:p>
            <a:r>
              <a:rPr lang="en-US" dirty="0"/>
              <a:t>This is called </a:t>
            </a:r>
            <a:r>
              <a:rPr lang="en-US" b="1" dirty="0"/>
              <a:t>overriding</a:t>
            </a:r>
            <a:r>
              <a:rPr lang="en-US" dirty="0"/>
              <a:t> a method</a:t>
            </a:r>
          </a:p>
        </p:txBody>
      </p:sp>
    </p:spTree>
    <p:extLst>
      <p:ext uri="{BB962C8B-B14F-4D97-AF65-F5344CB8AC3E}">
        <p14:creationId xmlns:p14="http://schemas.microsoft.com/office/powerpoint/2010/main" val="339340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normal Java methods use dynamic binding</a:t>
            </a:r>
          </a:p>
          <a:p>
            <a:r>
              <a:rPr lang="en-US" dirty="0"/>
              <a:t>This means that the most up-to-date version of a method is always called</a:t>
            </a:r>
          </a:p>
          <a:p>
            <a:pPr lvl="1"/>
            <a:r>
              <a:rPr lang="en-US" dirty="0"/>
              <a:t>It also means that the method called by a reference is often not known until run-time</a:t>
            </a:r>
          </a:p>
          <a:p>
            <a:r>
              <a:rPr lang="en-US" dirty="0"/>
              <a:t>Consider a 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 which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/>
              <a:t> which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r>
              <a:rPr lang="en-US" dirty="0"/>
              <a:t>Let's say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/>
              <a:t> all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66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think about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Every object has a copy of its parent object inside (which has its parent inside, and so on)</a:t>
            </a:r>
          </a:p>
          <a:p>
            <a:r>
              <a:rPr lang="en-US" dirty="0"/>
              <a:t>All methods from the class and parents are available, but the outermost methods are always chosen</a:t>
            </a:r>
          </a:p>
          <a:p>
            <a:pPr lvl="1"/>
            <a:r>
              <a:rPr lang="en-US" dirty="0"/>
              <a:t>If a class overrides its parent's method, you always get the overridden method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4343402"/>
            <a:ext cx="8229600" cy="2120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5200" y="4419600"/>
            <a:ext cx="6400800" cy="1981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Marsupial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hasPouch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Rectangle 5"/>
          <p:cNvSpPr/>
          <p:nvPr/>
        </p:nvSpPr>
        <p:spPr>
          <a:xfrm>
            <a:off x="5257800" y="4495800"/>
            <a:ext cx="4572000" cy="1828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88025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you know,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/>
              <a:t> keyword is used to mark both member variables and local variables as constant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/>
              <a:t> can be applied to methods and classes as well</a:t>
            </a:r>
          </a:p>
          <a:p>
            <a:r>
              <a:rPr lang="en-US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/>
              <a:t> method cannot be overridden by a child class</a:t>
            </a:r>
          </a:p>
          <a:p>
            <a:r>
              <a:rPr lang="en-US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/>
              <a:t> class cannot be extended at all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is an example of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dirty="0"/>
              <a:t> class</a:t>
            </a:r>
          </a:p>
          <a:p>
            <a:pPr lvl="1"/>
            <a:r>
              <a:rPr lang="en-US" sz="2600" dirty="0"/>
              <a:t>You can't extend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/>
              <a:t> to make your own special kind of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/>
              <a:t>!</a:t>
            </a:r>
          </a:p>
          <a:p>
            <a:pPr lvl="1"/>
            <a:r>
              <a:rPr lang="en-US" sz="2600" dirty="0"/>
              <a:t>We want </a:t>
            </a: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600" dirty="0"/>
              <a:t> behavior to be totally consistent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4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 methods in interfaces are, by default, abstract</a:t>
            </a:r>
          </a:p>
          <a:p>
            <a:r>
              <a:rPr lang="en-US" dirty="0"/>
              <a:t>An abstract method is only the signature of a method, not its definition</a:t>
            </a:r>
          </a:p>
          <a:p>
            <a:r>
              <a:rPr lang="en-US" dirty="0"/>
              <a:t>Abstract methods end with a semicolon instead of a body defining what they do</a:t>
            </a:r>
          </a:p>
          <a:p>
            <a:r>
              <a:rPr lang="en-US" dirty="0"/>
              <a:t>Any class that wants to implement the interface must complete all its abstract methods</a:t>
            </a:r>
          </a:p>
          <a:p>
            <a:r>
              <a:rPr lang="en-US" dirty="0"/>
              <a:t>You can put abstract methods in classes, but</a:t>
            </a:r>
          </a:p>
          <a:p>
            <a:pPr lvl="1"/>
            <a:r>
              <a:rPr lang="en-US" dirty="0"/>
              <a:t>The method must be marked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en-US" dirty="0"/>
              <a:t> keyword</a:t>
            </a:r>
          </a:p>
          <a:p>
            <a:pPr lvl="1"/>
            <a:r>
              <a:rPr lang="en-US" dirty="0"/>
              <a:t>The class must be abstract too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4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abstract class</a:t>
            </a:r>
            <a:r>
              <a:rPr lang="en-US" dirty="0"/>
              <a:t> is one that can't be instantiated</a:t>
            </a:r>
          </a:p>
          <a:p>
            <a:r>
              <a:rPr lang="en-US" dirty="0"/>
              <a:t>It's intended to be the basis for inherited classes</a:t>
            </a:r>
          </a:p>
          <a:p>
            <a:r>
              <a:rPr lang="en-US" dirty="0"/>
              <a:t>It's kind of like an interface in that it can contain abstract methods</a:t>
            </a:r>
          </a:p>
          <a:p>
            <a:pPr lvl="1"/>
            <a:r>
              <a:rPr lang="en-US" dirty="0"/>
              <a:t>But you can put regular methods in an abstract class</a:t>
            </a:r>
          </a:p>
          <a:p>
            <a:pPr lvl="1"/>
            <a:r>
              <a:rPr lang="en-US" dirty="0"/>
              <a:t>And member variables!</a:t>
            </a:r>
          </a:p>
          <a:p>
            <a:r>
              <a:rPr lang="en-US" dirty="0"/>
              <a:t>An abstract class gives you a framework but not all of the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08812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8"/>
          </a:xfrm>
        </p:spPr>
        <p:txBody>
          <a:bodyPr>
            <a:normAutofit fontScale="925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Polygon</a:t>
            </a:r>
            <a:r>
              <a:rPr lang="en-US" dirty="0"/>
              <a:t> abstract class makes a foundation for polygons: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4114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 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Polygon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final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sides;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Polygon(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sides)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.sides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sides;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final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getSides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sides;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getArea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getPerimeter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203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it's useful to know the true type of an object</a:t>
            </a:r>
          </a:p>
          <a:p>
            <a:r>
              <a:rPr lang="en-US" dirty="0"/>
              <a:t>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/>
              <a:t> keyword to see if the type of an object inherits from a particular class</a:t>
            </a:r>
          </a:p>
          <a:p>
            <a:r>
              <a:rPr lang="en-US" dirty="0"/>
              <a:t>Syntax (produces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/>
              <a:t>):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Class</a:t>
            </a:r>
            <a:endParaRPr lang="en-US" dirty="0"/>
          </a:p>
          <a:p>
            <a:r>
              <a:rPr lang="en-US" dirty="0"/>
              <a:t>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/>
              <a:t> is almost always in an if statement: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8768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getRandomObject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Hurricane)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"You can call me 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slurricane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9504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0140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/>
              <a:t> doesn't tell you if an object is a particular class</a:t>
            </a:r>
          </a:p>
          <a:p>
            <a:r>
              <a:rPr lang="en-US" dirty="0"/>
              <a:t>Instead, it tells you if it is that class or inherits from it</a:t>
            </a:r>
          </a:p>
          <a:p>
            <a:r>
              <a:rPr lang="en-US" dirty="0"/>
              <a:t>Consider an object of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Whiskey</a:t>
            </a:r>
            <a:r>
              <a:rPr lang="en-US" dirty="0"/>
              <a:t>, which inherits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Alcohol</a:t>
            </a:r>
            <a:r>
              <a:rPr lang="en-US" dirty="0"/>
              <a:t>, which inherits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Beverage</a:t>
            </a:r>
            <a:r>
              <a:rPr lang="en-US" dirty="0"/>
              <a:t> (which inherits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/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276600"/>
            <a:ext cx="10972800" cy="3276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Whiskey();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Whiskey) 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"Whiskey!"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Alcohol) 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"Alcohol!"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Beverage) 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"Beverage!"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Object) 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"Object!"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String) 	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"String?"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6521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7300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For situations where you need to know if the type of an object matches exactly, you can use its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</a:t>
            </a:r>
          </a:p>
          <a:p>
            <a:r>
              <a:rPr lang="en-US" dirty="0"/>
              <a:t>This returns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/>
              <a:t> object, which you can compare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/>
              <a:t> to the name of a type followed 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.class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429000"/>
            <a:ext cx="10972800" cy="31241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Whiskey();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object.getClass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Whiskey.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true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"Whiskey!"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object.getClass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Alcohol.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"Alcohol!"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object.getClass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Beverage.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"Beverage!"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object.getClass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==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Object.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 	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false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"Object!"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07903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61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Instead of checking every method, Java has a general way of handling errors (and other exceptional situations)</a:t>
            </a:r>
          </a:p>
          <a:p>
            <a:r>
              <a:rPr lang="en-US" dirty="0"/>
              <a:t>The name for this system is </a:t>
            </a:r>
            <a:r>
              <a:rPr lang="en-US" b="1" dirty="0"/>
              <a:t>exception handling</a:t>
            </a:r>
          </a:p>
          <a:p>
            <a:r>
              <a:rPr lang="en-US" dirty="0"/>
              <a:t>When an error happens, code will </a:t>
            </a:r>
            <a:r>
              <a:rPr lang="en-US" b="1" dirty="0"/>
              <a:t>throw</a:t>
            </a:r>
            <a:r>
              <a:rPr lang="en-US" dirty="0"/>
              <a:t> an exception</a:t>
            </a:r>
          </a:p>
          <a:p>
            <a:pPr lvl="1"/>
            <a:r>
              <a:rPr lang="en-US" dirty="0"/>
              <a:t>Throwing an exception usually means something went wrong</a:t>
            </a:r>
          </a:p>
          <a:p>
            <a:r>
              <a:rPr lang="en-US" dirty="0"/>
              <a:t>A special block of code </a:t>
            </a:r>
            <a:r>
              <a:rPr lang="en-US" b="1" dirty="0"/>
              <a:t>catches</a:t>
            </a:r>
            <a:r>
              <a:rPr lang="en-US" dirty="0"/>
              <a:t> the exception</a:t>
            </a:r>
          </a:p>
          <a:p>
            <a:r>
              <a:rPr lang="en-US" dirty="0"/>
              <a:t>When you catch an exception, you can</a:t>
            </a:r>
          </a:p>
          <a:p>
            <a:pPr lvl="1"/>
            <a:r>
              <a:rPr lang="en-US" dirty="0"/>
              <a:t>Deal with the problem and move on</a:t>
            </a:r>
          </a:p>
          <a:p>
            <a:pPr lvl="1"/>
            <a:r>
              <a:rPr lang="en-US" dirty="0"/>
              <a:t>Throw the same (or a new) exception and make someone else deal with it</a:t>
            </a:r>
          </a:p>
        </p:txBody>
      </p:sp>
    </p:spTree>
    <p:extLst>
      <p:ext uri="{BB962C8B-B14F-4D97-AF65-F5344CB8AC3E}">
        <p14:creationId xmlns:p14="http://schemas.microsoft.com/office/powerpoint/2010/main" val="67271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Catching an exception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risky()</a:t>
            </a:r>
            <a:r>
              <a:rPr lang="en-US" dirty="0"/>
              <a:t> method has a chance of destroying the world</a:t>
            </a:r>
          </a:p>
          <a:p>
            <a:r>
              <a:rPr lang="en-US" dirty="0"/>
              <a:t>If the world is destroyed, execution will jump into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 block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3581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"About to do something risky!"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risky();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"That was worth it!"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WorldDestroyedException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"Whoops. We destroyed the world."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0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If a some code can cause many different exceptions, you can use multiple catches to handle them</a:t>
            </a:r>
          </a:p>
          <a:p>
            <a:r>
              <a:rPr lang="en-US" dirty="0"/>
              <a:t>When a problem happens, execution will jump to the first catch that matches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1"/>
            <a:ext cx="10972800" cy="41909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useNumber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(100 / divisor);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getHoney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stayUpAllNight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ArithmeticException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"We divided by zero!"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BeeStingException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(allergic)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"We're dying!"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Youch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ExhaustedException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"*YAWN*"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 err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0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/>
              <a:t>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an exception is thrown, the remaining code inside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/>
              <a:t> won't be executed</a:t>
            </a:r>
          </a:p>
          <a:p>
            <a:r>
              <a:rPr lang="en-US" dirty="0"/>
              <a:t>If an exception isn't thrown, none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 blocks will be executed</a:t>
            </a:r>
          </a:p>
          <a:p>
            <a:r>
              <a:rPr lang="en-US" dirty="0"/>
              <a:t>If you want code that is executed no matter what, it can be put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/>
              <a:t> block after 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 blocks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/>
              <a:t> blocks are often used to do clean-up so we're sure it gets done</a:t>
            </a:r>
          </a:p>
          <a:p>
            <a:pPr lvl="1"/>
            <a:r>
              <a:rPr lang="en-US" dirty="0"/>
              <a:t>Things like closing files or network connections</a:t>
            </a:r>
          </a:p>
        </p:txBody>
      </p:sp>
    </p:spTree>
    <p:extLst>
      <p:ext uri="{BB962C8B-B14F-4D97-AF65-F5344CB8AC3E}">
        <p14:creationId xmlns:p14="http://schemas.microsoft.com/office/powerpoint/2010/main" val="97057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a method doesn't want to catch a (checked) exception, it must be marked as throwing that exception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/>
              <a:t> keyword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pet()</a:t>
            </a:r>
            <a:r>
              <a:rPr lang="en-US" dirty="0"/>
              <a:t> method doesn't handle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GoatBiteException</a:t>
            </a:r>
            <a:r>
              <a:rPr lang="en-US" dirty="0"/>
              <a:t> and thus must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/>
              <a:t> keyword to warn other code that it could throw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GoatBiteException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pet(Goat goat)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GoatBiteException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goat.touch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can throw 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GoatBiteException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8674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exception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Exceptions are classes like any other in Java</a:t>
            </a:r>
          </a:p>
          <a:p>
            <a:r>
              <a:rPr lang="en-US" dirty="0"/>
              <a:t>They can have members, methods, and constructors</a:t>
            </a:r>
          </a:p>
          <a:p>
            <a:r>
              <a:rPr lang="en-US" dirty="0"/>
              <a:t>All you need to do is make a class that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US" dirty="0"/>
              <a:t>, the base class for all exceptions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That's it.</a:t>
            </a:r>
          </a:p>
          <a:p>
            <a:r>
              <a:rPr lang="en-US" dirty="0"/>
              <a:t>Although it makes them long, it's good style to put the word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Exception</a:t>
            </a:r>
            <a:r>
              <a:rPr lang="en-US" dirty="0"/>
              <a:t> at the end of any exception class name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SimpleException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Exception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796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/>
              <a:t> keyword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/>
              <a:t> keyword is used to start the exception handling process</a:t>
            </a:r>
          </a:p>
          <a:p>
            <a:r>
              <a:rPr lang="en-US" dirty="0"/>
              <a:t>You simply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dirty="0"/>
              <a:t> and then the exception object that you want to throw</a:t>
            </a:r>
          </a:p>
          <a:p>
            <a:r>
              <a:rPr lang="en-US" dirty="0"/>
              <a:t>Most of the time, you'll create a new exception object on the spot</a:t>
            </a:r>
          </a:p>
          <a:p>
            <a:pPr lvl="1"/>
            <a:r>
              <a:rPr lang="en-US" dirty="0"/>
              <a:t>Why would you have one lying around?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Don't confuse it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/>
              <a:t> keyword!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495800"/>
            <a:ext cx="10972800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CardiacArrestException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90660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throwing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Here's a method that finds the integer square root of an integer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negative,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US" dirty="0"/>
              <a:t> will be thrown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0"/>
            <a:ext cx="109728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squareRoot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 &lt;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 new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"Negative value!"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root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(root*root &lt;= value)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++root;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root - 1;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517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catches with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9680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Because a parent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 will catch a child, you have to organize multiple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/>
              <a:t> blocks from most specific to most general: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743199"/>
            <a:ext cx="10972800" cy="3886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dangerousMethod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FusionNuclearExplosionException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"Fusion!"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NuclearExplosionException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"Nuclear!"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ExplosionException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"Explosion!"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(Exception e) {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Don't do this!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"Some arbitrary exception!"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3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A6ECD0-34F2-45E4-B011-6F0DE314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286924-5DE2-400F-9A59-BDBDBF736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Final exam will be held virtually:</a:t>
            </a:r>
          </a:p>
          <a:p>
            <a:pPr lvl="1"/>
            <a:r>
              <a:rPr lang="en-US" dirty="0"/>
              <a:t>Monday, April 27, 2020</a:t>
            </a:r>
          </a:p>
          <a:p>
            <a:pPr lvl="1"/>
            <a:r>
              <a:rPr lang="en-US" dirty="0"/>
              <a:t>10:15 a.m. to 12:15 p.m.</a:t>
            </a:r>
          </a:p>
          <a:p>
            <a:r>
              <a:rPr lang="en-US" dirty="0"/>
              <a:t>There will be multiple choice, short answer, and programming questions</a:t>
            </a:r>
          </a:p>
          <a:p>
            <a:r>
              <a:rPr lang="en-US" dirty="0"/>
              <a:t>I recommend that you use an editor like Notepad++ to write your answers, since Blackboard doesn't play nice with tabs</a:t>
            </a:r>
          </a:p>
          <a:p>
            <a:r>
              <a:rPr lang="en-US" dirty="0"/>
              <a:t>I </a:t>
            </a:r>
            <a:r>
              <a:rPr lang="en-US" b="1" dirty="0"/>
              <a:t>don't</a:t>
            </a:r>
            <a:r>
              <a:rPr lang="en-US" dirty="0"/>
              <a:t> recommend that you use Eclipse, since the syntax highlighting features will make you doubt yourself and try to get things perfect when getting them done is more important</a:t>
            </a:r>
          </a:p>
        </p:txBody>
      </p:sp>
    </p:spTree>
    <p:extLst>
      <p:ext uri="{BB962C8B-B14F-4D97-AF65-F5344CB8AC3E}">
        <p14:creationId xmlns:p14="http://schemas.microsoft.com/office/powerpoint/2010/main" val="37829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067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7"/>
          </a:xfrm>
        </p:spPr>
        <p:txBody>
          <a:bodyPr>
            <a:normAutofit/>
          </a:bodyPr>
          <a:lstStyle/>
          <a:p>
            <a:r>
              <a:rPr lang="en-US" dirty="0"/>
              <a:t>Write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LonelyGoatherd</a:t>
            </a:r>
            <a:r>
              <a:rPr lang="en-US" dirty="0"/>
              <a:t> class that implements the following interface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yodel()</a:t>
            </a:r>
            <a:r>
              <a:rPr lang="en-US" dirty="0"/>
              <a:t> method that returns the lyrics concatenated with itself repetitions times</a:t>
            </a:r>
          </a:p>
          <a:p>
            <a:r>
              <a:rPr lang="en-US" dirty="0"/>
              <a:t>For example, values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Yodelay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lang="en-US" dirty="0"/>
              <a:t> and 3 would return: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Yodelay!Yodelay!Yodelay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495800"/>
            <a:ext cx="10972800" cy="1600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Yodelable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String yodel(String lyrics,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repetitions);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5892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0348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Write a (non-abstract)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Salmon</a:t>
            </a:r>
            <a:r>
              <a:rPr lang="en-US" dirty="0"/>
              <a:t> class that extends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 class</a:t>
            </a:r>
          </a:p>
          <a:p>
            <a:r>
              <a:rPr lang="en-US" dirty="0"/>
              <a:t>Its species name should 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"salmon"</a:t>
            </a:r>
          </a:p>
          <a:p>
            <a:r>
              <a:rPr lang="en-US" dirty="0"/>
              <a:t>Implement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swim()</a:t>
            </a:r>
            <a:r>
              <a:rPr lang="en-US" dirty="0"/>
              <a:t> method however you want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810000"/>
            <a:ext cx="10972800" cy="27432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 class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Fish 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 species;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Fish(String species)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.species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species;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getSpecies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species;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abstract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 swim();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7140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108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What would the following code print out?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286001"/>
            <a:ext cx="10972800" cy="434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"Let's eat some week-old scallops!"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Math.random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&lt; .5)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throw new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FoodPoisoningException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"That went great!"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NullPointerException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"Null!"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FoodPoisoningException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"Barf!"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ArrayIndexOutOfBoundsException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"Index!"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finally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"Tomorrow is another day."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720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programming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 can imagine a hierarchy of inheritance starting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with the following members:</a:t>
            </a:r>
          </a:p>
          <a:p>
            <a:pPr lvl="1"/>
            <a:r>
              <a:rPr lang="en-US" dirty="0"/>
              <a:t>Name (final)</a:t>
            </a:r>
          </a:p>
          <a:p>
            <a:pPr lvl="1"/>
            <a:r>
              <a:rPr lang="en-US" dirty="0"/>
              <a:t>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and adds:</a:t>
            </a:r>
          </a:p>
          <a:p>
            <a:pPr lvl="1"/>
            <a:r>
              <a:rPr lang="en-US" dirty="0"/>
              <a:t>Major</a:t>
            </a:r>
          </a:p>
          <a:p>
            <a:pPr lvl="1"/>
            <a:r>
              <a:rPr lang="en-US" dirty="0"/>
              <a:t>GPA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Politician</a:t>
            </a:r>
            <a:r>
              <a:rPr lang="en-US" dirty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and adds:</a:t>
            </a:r>
          </a:p>
          <a:p>
            <a:pPr lvl="1"/>
            <a:r>
              <a:rPr lang="en-US" dirty="0"/>
              <a:t>Political party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OtterbeinStudent</a:t>
            </a:r>
            <a:r>
              <a:rPr lang="en-US" dirty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/>
              <a:t> and adds:</a:t>
            </a:r>
          </a:p>
          <a:p>
            <a:pPr lvl="1"/>
            <a:r>
              <a:rPr lang="en-US" dirty="0"/>
              <a:t>ID number (final)</a:t>
            </a:r>
          </a:p>
          <a:p>
            <a:r>
              <a:rPr lang="en-US" dirty="0"/>
              <a:t>Members should have getters and setters as appropriate</a:t>
            </a:r>
          </a:p>
          <a:p>
            <a:r>
              <a:rPr lang="en-US" dirty="0"/>
              <a:t>All classes should override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  <a:r>
              <a:rPr lang="en-US" dirty="0"/>
              <a:t> methods</a:t>
            </a:r>
          </a:p>
        </p:txBody>
      </p:sp>
    </p:spTree>
    <p:extLst>
      <p:ext uri="{BB962C8B-B14F-4D97-AF65-F5344CB8AC3E}">
        <p14:creationId xmlns:p14="http://schemas.microsoft.com/office/powerpoint/2010/main" val="106826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up to Exam 2</a:t>
            </a:r>
          </a:p>
          <a:p>
            <a:pPr lvl="1"/>
            <a:r>
              <a:rPr lang="en-US" dirty="0"/>
              <a:t>GUIs</a:t>
            </a:r>
          </a:p>
          <a:p>
            <a:pPr lvl="1"/>
            <a:r>
              <a:rPr lang="en-US" dirty="0"/>
              <a:t>Recursion</a:t>
            </a:r>
          </a:p>
          <a:p>
            <a:pPr lvl="1"/>
            <a:r>
              <a:rPr lang="en-US" dirty="0"/>
              <a:t>Files</a:t>
            </a:r>
          </a:p>
          <a:p>
            <a:pPr lvl="1"/>
            <a:r>
              <a:rPr lang="en-US" dirty="0"/>
              <a:t>Networking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Finish Project 4</a:t>
            </a:r>
          </a:p>
          <a:p>
            <a:pPr lvl="1"/>
            <a:r>
              <a:rPr lang="en-US" b="1" dirty="0"/>
              <a:t>Due Friday</a:t>
            </a:r>
          </a:p>
          <a:p>
            <a:r>
              <a:rPr lang="en-US" dirty="0"/>
              <a:t>Review chapters 7, 15, 19-21</a:t>
            </a:r>
          </a:p>
          <a:p>
            <a:r>
              <a:rPr lang="en-US" dirty="0"/>
              <a:t>Look over labs, quizzes, and projects to prepare</a:t>
            </a:r>
          </a:p>
          <a:p>
            <a:r>
              <a:rPr lang="en-US" dirty="0"/>
              <a:t>Final Exam:</a:t>
            </a:r>
          </a:p>
          <a:p>
            <a:pPr lvl="1"/>
            <a:r>
              <a:rPr lang="en-US" dirty="0"/>
              <a:t>Monday, April 27, 2020</a:t>
            </a:r>
          </a:p>
          <a:p>
            <a:pPr lvl="1"/>
            <a:r>
              <a:rPr lang="en-US" dirty="0"/>
              <a:t>10:15 a.m. to 12:15 p.m.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basics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types: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Operations: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/>
              <a:t>, and shortcut versions</a:t>
            </a:r>
          </a:p>
          <a:p>
            <a:r>
              <a:rPr lang="en-US" dirty="0"/>
              <a:t>Case sensitivity</a:t>
            </a:r>
          </a:p>
          <a:p>
            <a:r>
              <a:rPr lang="en-US" dirty="0"/>
              <a:t>White space doesn't (usually) matter</a:t>
            </a:r>
          </a:p>
          <a:p>
            <a:r>
              <a:rPr lang="en-US" dirty="0"/>
              <a:t>Three kinds of comments</a:t>
            </a:r>
          </a:p>
          <a:p>
            <a:r>
              <a:rPr lang="en-US" dirty="0"/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86894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Selection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</a:p>
          <a:p>
            <a:r>
              <a:rPr lang="en-US" dirty="0"/>
              <a:t>Loops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do-while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1"/>
            <a:r>
              <a:rPr lang="en-US" dirty="0"/>
              <a:t>Enhanced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: don't use them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7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Used to iterate over the contents of an array (or other collection of data)</a:t>
            </a:r>
          </a:p>
          <a:p>
            <a:r>
              <a:rPr lang="en-US" dirty="0"/>
              <a:t>Similar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 in Python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must match the elements of the array (or other collection)</a:t>
            </a:r>
          </a:p>
          <a:p>
            <a:r>
              <a:rPr lang="en-US" dirty="0"/>
              <a:t>Syntax:</a:t>
            </a:r>
          </a:p>
          <a:p>
            <a:pPr lvl="1">
              <a:buNone/>
            </a:pPr>
            <a:r>
              <a:rPr lang="en-US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(type value : array) {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Statements</a:t>
            </a:r>
          </a:p>
          <a:p>
            <a:pPr lvl="1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Braces not needed for single statement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6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3819</TotalTime>
  <Words>3537</Words>
  <Application>Microsoft Office PowerPoint</Application>
  <PresentationFormat>Widescreen</PresentationFormat>
  <Paragraphs>514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4</vt:lpstr>
      <vt:lpstr>Final exam</vt:lpstr>
      <vt:lpstr>Review</vt:lpstr>
      <vt:lpstr>Java basics</vt:lpstr>
      <vt:lpstr>Control structures</vt:lpstr>
      <vt:lpstr>Enhanced for loops</vt:lpstr>
      <vt:lpstr>Objects and methods</vt:lpstr>
      <vt:lpstr>Classes</vt:lpstr>
      <vt:lpstr>Enums</vt:lpstr>
      <vt:lpstr>Packages</vt:lpstr>
      <vt:lpstr>Interfaces</vt:lpstr>
      <vt:lpstr>Interface basics</vt:lpstr>
      <vt:lpstr>Interface definition</vt:lpstr>
      <vt:lpstr>Interfaces</vt:lpstr>
      <vt:lpstr>Example classes</vt:lpstr>
      <vt:lpstr>Default methods</vt:lpstr>
      <vt:lpstr>Interfaces can extend other interfaces</vt:lpstr>
      <vt:lpstr>Child interface</vt:lpstr>
      <vt:lpstr>Inheritance</vt:lpstr>
      <vt:lpstr>Inheritance</vt:lpstr>
      <vt:lpstr>Subclass relationship</vt:lpstr>
      <vt:lpstr>Extending a superclass</vt:lpstr>
      <vt:lpstr>Subclass example</vt:lpstr>
      <vt:lpstr>Constructors</vt:lpstr>
      <vt:lpstr>FoieGras class</vt:lpstr>
      <vt:lpstr>protected keyword</vt:lpstr>
      <vt:lpstr>Adding to existing classes is nice…</vt:lpstr>
      <vt:lpstr>Dynamic binding</vt:lpstr>
      <vt:lpstr>How to think about inheritance</vt:lpstr>
      <vt:lpstr>The final keyword</vt:lpstr>
      <vt:lpstr>Abstract methods</vt:lpstr>
      <vt:lpstr>Abstract classes</vt:lpstr>
      <vt:lpstr>Abstract class example</vt:lpstr>
      <vt:lpstr>instanceof keyword</vt:lpstr>
      <vt:lpstr>More on instanceof</vt:lpstr>
      <vt:lpstr>getClass() method</vt:lpstr>
      <vt:lpstr>Exceptions</vt:lpstr>
      <vt:lpstr>Exceptions</vt:lpstr>
      <vt:lpstr>Catching an exception</vt:lpstr>
      <vt:lpstr>Multiple catch statements</vt:lpstr>
      <vt:lpstr>A finally block</vt:lpstr>
      <vt:lpstr>The throws keyword</vt:lpstr>
      <vt:lpstr>Creating an exception class</vt:lpstr>
      <vt:lpstr>throw keyword</vt:lpstr>
      <vt:lpstr>Exception throwing example</vt:lpstr>
      <vt:lpstr>Multiple catches with inheritance</vt:lpstr>
      <vt:lpstr>Practice</vt:lpstr>
      <vt:lpstr>Sample Question 1</vt:lpstr>
      <vt:lpstr>Sample Question 2</vt:lpstr>
      <vt:lpstr>Sample Question 3</vt:lpstr>
      <vt:lpstr>Extended programming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938</cp:revision>
  <dcterms:created xsi:type="dcterms:W3CDTF">2009-08-24T20:26:10Z</dcterms:created>
  <dcterms:modified xsi:type="dcterms:W3CDTF">2020-04-20T02:39:25Z</dcterms:modified>
</cp:coreProperties>
</file>